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8.xml.rels" ContentType="application/vnd.openxmlformats-package.relationships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jpeg" ContentType="image/jpeg"/>
  <Override PartName="/ppt/media/image9.png" ContentType="image/png"/>
  <Override PartName="/ppt/media/image12.jpeg" ContentType="image/jpeg"/>
  <Override PartName="/ppt/media/image7.jpeg" ContentType="image/jpeg"/>
  <Override PartName="/ppt/media/image11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0.png" ContentType="image/png"/>
  <Override PartName="/ppt/media/image6.jpeg" ContentType="image/jpeg"/>
  <Override PartName="/ppt/media/image8.png" ContentType="image/png"/>
  <Override PartName="/ppt/media/image14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080625" cy="7559675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ED06C75-5B9A-467C-81F6-299924A165D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Hi, can I speak with you privately?”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That's not appropriate.”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They asked you to stop.”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is a private venue.”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77571E-366E-4DDE-8E3D-F639D7D7F3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6A738C-82D3-41EE-855A-0BB2D19E4F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97B4A4-2E12-4BB6-B0D5-5258E634DC4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49E6D1-0202-45BD-8DD3-089729C4D47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B24926-A481-4AB7-9688-921EF657EE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FBE377-038C-4F48-AE8B-20FB03F7F7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A1C208-ACFD-44D1-A722-C0A4CC466B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BD361D-0733-4545-A1D3-904A6EA1A9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6506C7-CB80-411E-9443-69A3B2C894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C77B7C-0C59-4005-A93F-86E7673A43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9595E4-E5D7-4987-A0F6-7F72044266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5A9D36-16C1-4488-955D-5FCC0C45B7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0C79774-5891-4332-8B2A-099E966747A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Code of Conduct Enforcement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Workshop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Please change your display name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to include your pronouns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(if you're comfortable sharing them)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Participants,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select your name, More &gt;, Rename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CC NC-BY-SA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Otter Tech LLC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sharp@otter.technology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Report Template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Most important: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How to identify the reported person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Reporter's contact info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Key points of the incident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Taking an Incident Report:</a:t>
            </a:r>
            <a:br>
              <a:rPr sz="4400"/>
            </a:b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QUEST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Quiet place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 offer a private room / private chat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Unsafe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 call another incident responder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Emotions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 "You felt (emotion) when (behavior)"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Security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how to protect reporter privacy &amp; safety?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Timeline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- when will the CoC committee meet?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Get reporter's contact info.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Thank the reporter.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Practice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Receiving Reports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Discussion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Any questions that came up?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the incident responder: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was hard, complex, or complicated?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the reporter: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did the incident responder do well?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techniques did they use?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Any effective phrases?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504000" y="18324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(Break)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Once you're back,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write "Back" in the chat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Following up 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Incident Reports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Intent vs. Impact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7" name="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8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" name="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>
                <a:gd name="textAreaLeft" fmla="*/ 173520 w 1250640"/>
                <a:gd name="textAreaRight" fmla="*/ 990720 w 1250640"/>
                <a:gd name="textAreaTop" fmla="*/ 127800 h 832320"/>
                <a:gd name="textAreaBottom" fmla="*/ 667800 h 832320"/>
              </a:gdLst>
              <a:ahLst/>
              <a:rect l="textAreaLeft" t="textAreaTop" r="textAreaRight" b="textAreaBottom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</a:path>
                <a:path fill="none" w="21600" h="21600"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</a:path>
                <a:path fill="none" w="21600" h="21600"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</a:path>
                <a:path fill="none" w="21600" h="21600"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</a:path>
                <a:path fill="none" w="21600" h="21600"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</a:path>
                <a:path fill="none" w="21600" h="21600"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</a:path>
                <a:path fill="none" w="21600" h="21600"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</a:path>
                <a:path fill="none" w="21600" h="21600"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</a:path>
                <a:path fill="none" w="21600" h="21600"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</a:path>
                <a:path fill="none" w="21600" h="21600"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</a:path>
                <a:path fill="none" w="21600" h="21600"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</a:path>
                <a:path fill="none" w="21600" h="21600"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000000"/>
                  </a:solidFill>
                  <a:latin typeface="Arial"/>
                </a:rPr>
                <a:t>Intent</a:t>
              </a:r>
              <a:endParaRPr b="0" lang="en-US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"/>
            <p:cNvSpPr/>
            <p:nvPr/>
          </p:nvSpPr>
          <p:spPr>
            <a:xfrm>
              <a:off x="3600360" y="4313520"/>
              <a:ext cx="1724040" cy="802800"/>
            </a:xfrm>
            <a:prstGeom prst="rightArrow">
              <a:avLst>
                <a:gd name="adj1" fmla="val 50000"/>
                <a:gd name="adj2" fmla="val 53688"/>
              </a:avLst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When does intent matter?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Goal: Stop the inappropriate behavior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the reported person: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Do you agree this behavior was inappropriate?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Do you agree to change this behavior?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Based on those answers, tell your CoC committee if you think the reported person</a:t>
            </a:r>
            <a:br>
              <a:rPr sz="3200"/>
            </a:b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intends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to continue the behavior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Microaggressions: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Constant Inequality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Microaggressions are under-reported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Harm caused because your identity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is not considered "the default"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e.g. disability, race, gender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be traumatic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be smaller harm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that builds up over time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ow-openclipart-Viscious-Speed.svg_0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Microaggressions: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Constant Inequality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59882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Microaggression examples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Interpersonal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 a sexist joke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Lack of representation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there are no Black or Asian community members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Policy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 no live captioning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conference talks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Structural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 websites are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not accessible to a screen reader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Pow-openclipart-Viscious-Speed.svg_1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What about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False Reporting?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345600" indent="-259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does a reporter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have to lose?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91200" indent="-259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Community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91200" indent="-259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Career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91200" indent="-259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Safety &amp; mental health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5600" indent="-259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Society favors reported person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91200" indent="-259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less likely to face consequences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5600" indent="-259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Microaggressions &amp; sexual harassment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are under reported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5600" indent="-259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Believe reporters by default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1909440"/>
            <a:ext cx="3291480" cy="274284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 txBox="1"/>
          <p:nvPr/>
        </p:nvSpPr>
        <p:spPr>
          <a:xfrm>
            <a:off x="6743520" y="4752720"/>
            <a:ext cx="240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Adam Lehman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Workshop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Slide presentations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Please ask questions!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 "raise hand" or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ask in chat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Breaks: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15 min break at 1:15 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15 min break at 2:30 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577840" y="1805040"/>
            <a:ext cx="3800160" cy="253332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 txBox="1"/>
          <p:nvPr/>
        </p:nvSpPr>
        <p:spPr>
          <a:xfrm>
            <a:off x="5839920" y="4462920"/>
            <a:ext cx="3276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Public domain: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U.S. Department of Agriculture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Reversed Power Dynamics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Be cautious of when the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power dynamic is reversed: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94880" indent="-2980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"racism against white people"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94880" indent="-2980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"sexist discrimination of men"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94880" indent="-2980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other "reverse-isms"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Reporting process can be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used to harass minorities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"Our CoC Committee determined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 was not a Code of Conduct violation"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6333120" y="4389120"/>
            <a:ext cx="28411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Jesper Sehested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Pluslexia.com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709600" y="1842120"/>
            <a:ext cx="380016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Potential Consequences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Final Warning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not interact with reporter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not talk about specific 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Removal of inappropriate material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Removal from leadership positions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Temporary Ban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Permanent Ban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Evaluating Reports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Risk and Impact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Risk: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physically unsafe?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impacts mental health?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risk of behavior being repeated?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Impact: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number of witnesses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authority / leadership of reported person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impact to people from marginalized groups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Evaluating Risk: Examples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6" name=""/>
          <p:cNvGraphicFramePr/>
          <p:nvPr/>
        </p:nvGraphicFramePr>
        <p:xfrm>
          <a:off x="229680" y="1364400"/>
          <a:ext cx="9600480" cy="533808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xBody>
                    <a:bodyPr lIns="90000" rIns="90000" tIns="46800" bIns="468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462960">
                <a:tc>
                  <a:txBody>
                    <a:bodyPr lIns="90000" rIns="90000" tIns="46800" bIns="468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Deciding Response: Examples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8" name=""/>
          <p:cNvGraphicFramePr/>
          <p:nvPr/>
        </p:nvGraphicFramePr>
        <p:xfrm>
          <a:off x="229680" y="1364400"/>
          <a:ext cx="9600480" cy="533808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xBody>
                    <a:bodyPr lIns="90000" rIns="90000" tIns="46800" bIns="468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0" rIns="0" tIns="0" bIns="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Reprimand, removal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of offensive material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Public response from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staff or organization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Permanent Ban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3333"/>
                    </a:solidFill>
                  </a:tcPr>
                </a:tc>
              </a:tr>
              <a:tr h="2104560">
                <a:tc>
                  <a:txBody>
                    <a:bodyPr lIns="0" rIns="0" tIns="0" bIns="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Issue warning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Monitor and document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patterns of behavior,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warn or temporary ban,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remove from leadership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00"/>
                    </a:solidFill>
                  </a:tcPr>
                </a:tc>
              </a:tr>
              <a:tr h="462960">
                <a:tc>
                  <a:txBody>
                    <a:bodyPr lIns="90000" rIns="90000" tIns="46800" bIns="46800" anchor="t">
                      <a:noAutofit/>
                    </a:bodyPr>
                    <a:p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Before Speaking to a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Reported Person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Write down: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Their behavior and impact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 plan to change their behavior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Consequences for their behavior (?)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will happen if they don't agree to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modify their behavior?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Who can they appeal the decision to?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Common responses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being reported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Defensiveness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Denial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Blame shifting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Seeking reassurance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Apology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Manipulation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Emotion CC BY 2.0 Osamu Kaneko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"Calling in" vs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"Calling Out"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72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10400" indent="-3078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Minimize number of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incident responders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10400" indent="-3078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Use teaming language: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our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community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we need your help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10400" indent="-3078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Shared community goals: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collaboration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20800" indent="-3078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constructive communication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10400" indent="-3078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Practice new skills privately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194160" y="1871640"/>
            <a:ext cx="3371400" cy="380016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 txBox="1"/>
          <p:nvPr/>
        </p:nvSpPr>
        <p:spPr>
          <a:xfrm>
            <a:off x="6298200" y="6035040"/>
            <a:ext cx="3792600" cy="4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Blame CC BY 2.0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周小逸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Following up with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reported person: </a:t>
            </a: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BIRDS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marL="328320"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Go to a private place / private message or video chat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Have an exit plan. Bring another responder if a ban is likely.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State what their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Behavior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was without judgment words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State the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Impact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on the community or marginalized group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Allow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the reported person to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Respond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Don't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say who the reporter was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8320" indent="-2462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Set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a plan to change their behavior</a:t>
            </a:r>
            <a:br>
              <a:rPr sz="32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28320"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Accept apologies on behalf of the reporter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Practice: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Following up with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Reported Person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Ground Rules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 is a safe(r) space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If you are asked to stop, you will stop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Be open to new knowledge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Acknowledge different lived experiences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 w="0">
            <a:noFill/>
          </a:ln>
        </p:spPr>
      </p:pic>
      <p:sp>
        <p:nvSpPr>
          <p:cNvPr id="55" name="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Steve Johnson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18324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(Break)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Once you're back,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write "Back" in the chat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Following up 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Incident Reports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Discussion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questions came up?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the incident responder: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was hard, complex, or complicated?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the reported person: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did the incident responder do well?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What techniques did they use?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Any effective phrases?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Following up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after an incident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Try to talk to everyone impacted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May need a public statement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Transparency reports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Whisper networks exist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Document the incident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May need to notify volunteers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Q&amp;A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Advanced 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Systemic Inequality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367200" indent="-275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Collective lack of action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Biased harmful policies or systems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Negatively impacts marginalized groups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Example: No 'religious symbols' policies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34400" indent="-275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Must choose between a headscarf &amp; education/jobs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34400" indent="-275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2x more Muslim girls don't go to secondary school in France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34400" indent="-275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Dealing with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Unwelcome Attendees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You aren’t permitted to attend the conference”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Don’t provide details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them to leave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 is a private venue”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Get onsite help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 for trespassing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Know your local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trespassing laws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Mike Mozart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Dealing with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Weapons Policy Violations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Weapons are not allowed at our conference”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them to leave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Come back without the weapon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not argue, be firm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staff, response team, security to help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If there is a safety risk, call 911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Conflicts of Interest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pPr marL="371520" indent="-278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Is anyone a friend or coworker?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conference staff or volunteers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incident response team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papers committee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sponsors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71520" indent="-278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Review leadership positions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potential leaks: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other incident responders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volunteers &amp; staff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papers committee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board members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Jay Weldenbach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Personal Conflicts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Not all conflicts will be a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Code of Conduct violation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Communication breakdown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Is this a pattern?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Know emotional and verbal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abuse behaviors: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http://outofthefog.website/traits/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Martha Soukup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Vocabulary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WenQuanYi Micro Hei"/>
              </a:rPr>
              <a:t>Incident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WenQuanYi Micro Hei"/>
              </a:rPr>
              <a:t>Reporter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Reported person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Incident Responder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U.S. Army Africa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Confidentiality Issues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Reporter fears retaliation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NDAs &amp; severance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Police Investigation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Limit incident docs access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Ask around (discretely)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Often multiple incidents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Other grounds to dismiss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Casey Marshall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Known Harassers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Not just internet trolls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Stalkers do show up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Power plays &amp; disruption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Have a mitigation plan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Strict confidentiality plan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Ensure attendee safety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Paul VanDerWerf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Incident Responder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Duties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5713920" cy="49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393120" indent="-2948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WenQuanYi Micro Hei"/>
              </a:rPr>
              <a:t>Workshop covers: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Taking an incident report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Protecting reporter privacy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Evaluating a report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Encouraging a change in behavior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Deciding consequences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Following up with reported person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93120" indent="-2948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Off topic: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Responding to impacted people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86240" indent="-2948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Documenting the incident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378120" y="1867680"/>
            <a:ext cx="3424680" cy="2286000"/>
          </a:xfrm>
          <a:prstGeom prst="rect">
            <a:avLst/>
          </a:prstGeom>
          <a:ln w="0">
            <a:noFill/>
          </a:ln>
        </p:spPr>
      </p:pic>
      <p:sp>
        <p:nvSpPr>
          <p:cNvPr id="63" name=""/>
          <p:cNvSpPr txBox="1"/>
          <p:nvPr/>
        </p:nvSpPr>
        <p:spPr>
          <a:xfrm>
            <a:off x="6747120" y="433260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Open Knowledge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When taking a report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517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06080" indent="-3045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Listen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Ask clarifying questions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Acknowledge emotions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Thank the reporter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Next steps and timeline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06080" indent="-3045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Don't: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Judge the reported person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Promise any particular action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Ask how to handle the situation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CC BY painteverything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Acknowledging Reporter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Emotions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8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You felt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(emotion)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when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(behavior)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"You felt scared when their raised their voice."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Feels too direct? Try: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"So you felt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(emotion)</a:t>
            </a:r>
            <a:br>
              <a:rPr sz="2800"/>
            </a:b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when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(behavior)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?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"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I'm hearing that you felt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(emotion)</a:t>
            </a:r>
            <a:br>
              <a:rPr sz="2800"/>
            </a:b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when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(behavior)."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"Nonviolent communication" by Marshall B. Rosenberg, PhD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Common Reporter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Emotions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Repeating themselves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Becoming flustered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Talking fast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Judgment words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Anger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Mistrust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Emotion CC BY 2.0 Osamu Kaneko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Handling Privacy Concerns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Report will be confidential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Take an anonymous report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Tell reported person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 witness overheard / saw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6126480" y="3951360"/>
            <a:ext cx="3219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Locked CC BY 2.0 montillon.a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6110280" y="1851120"/>
            <a:ext cx="3224520" cy="198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91776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2024-09-18T13:24:14Z</dcterms:modified>
  <cp:revision>285</cp:revision>
  <dc:subject/>
  <dc:title/>
</cp:coreProperties>
</file>